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"/>
  </p:notesMasterIdLst>
  <p:sldIdLst>
    <p:sldId id="271" r:id="rId2"/>
  </p:sldIdLst>
  <p:sldSz cx="6858000" cy="9144000" type="screen4x3"/>
  <p:notesSz cx="7100888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/>
    <p:restoredTop sz="94660"/>
  </p:normalViewPr>
  <p:slideViewPr>
    <p:cSldViewPr>
      <p:cViewPr varScale="1">
        <p:scale>
          <a:sx n="51" d="100"/>
          <a:sy n="51" d="100"/>
        </p:scale>
        <p:origin x="265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52" cy="51165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1"/>
            <a:ext cx="3077052" cy="51165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118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8138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ja-JP" altLang="en-US"/>
          </a:p>
        </p:txBody>
      </p:sp>
      <p:sp>
        <p:nvSpPr>
          <p:cNvPr id="1119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8" y="4860688"/>
            <a:ext cx="5680710" cy="4604861"/>
          </a:xfrm>
          <a:prstGeom prst="rect">
            <a:avLst/>
          </a:prstGeom>
        </p:spPr>
        <p:txBody>
          <a:bodyPr vert="horz" lIns="95459" tIns="47730" rIns="95459" bIns="477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0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052" cy="51165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1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2" cy="51165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四角形 17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8138" cy="383857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41" name="四角形 1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42" name="四角形 1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37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タイトル 1"/>
          <p:cNvSpPr>
            <a:spLocks noGrp="1"/>
          </p:cNvSpPr>
          <p:nvPr>
            <p:ph type="ctrTitle"/>
          </p:nvPr>
        </p:nvSpPr>
        <p:spPr>
          <a:xfrm>
            <a:off x="3350837" y="706352"/>
            <a:ext cx="3164262" cy="3614197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6" name="サブタイトル 2"/>
          <p:cNvSpPr>
            <a:spLocks noGrp="1"/>
          </p:cNvSpPr>
          <p:nvPr>
            <p:ph type="subTitle" idx="1"/>
          </p:nvPr>
        </p:nvSpPr>
        <p:spPr>
          <a:xfrm>
            <a:off x="3350837" y="5181598"/>
            <a:ext cx="3164263" cy="329353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7" name="図プレースホルダー 2"/>
          <p:cNvSpPr>
            <a:spLocks noGrp="1"/>
          </p:cNvSpPr>
          <p:nvPr>
            <p:ph type="pic" idx="13"/>
          </p:nvPr>
        </p:nvSpPr>
        <p:spPr>
          <a:xfrm>
            <a:off x="269649" y="706350"/>
            <a:ext cx="2916324" cy="7768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cxnSp>
        <p:nvCxnSpPr>
          <p:cNvPr id="1038" name="直線コネクタ 9"/>
          <p:cNvCxnSpPr/>
          <p:nvPr/>
        </p:nvCxnSpPr>
        <p:spPr>
          <a:xfrm>
            <a:off x="3293985" y="4700014"/>
            <a:ext cx="332136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2EE1C-8DDC-40F3-9D0D-C1BBC2F39C3A}" type="datetimeFigureOut">
              <a:rPr lang="ja-JP" altLang="en-US" smtClean="0"/>
              <a:pPr/>
              <a:t>2023/10/21</a:t>
            </a:fld>
            <a:endParaRPr lang="ja-JP" altLang="en-US" dirty="0"/>
          </a:p>
        </p:txBody>
      </p:sp>
      <p:sp>
        <p:nvSpPr>
          <p:cNvPr id="1040" name="フッター プレースホルダー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1" name="スライド番号プレースホルダー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DEE04D-7FE8-44FC-AE6E-382446D2C6B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0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1971675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0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10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07" name="直線コネクタ 6"/>
          <p:cNvCxnSpPr/>
          <p:nvPr/>
        </p:nvCxnSpPr>
        <p:spPr>
          <a:xfrm>
            <a:off x="161637" y="24221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38201" y="923593"/>
            <a:ext cx="1276899" cy="724462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10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923593"/>
            <a:ext cx="4514850" cy="7244626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1971675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1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11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14" name="直線コネクタ 6"/>
          <p:cNvCxnSpPr/>
          <p:nvPr/>
        </p:nvCxnSpPr>
        <p:spPr>
          <a:xfrm flipV="1">
            <a:off x="5103186" y="219516"/>
            <a:ext cx="0" cy="825562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048" name="直線コネクタ 6"/>
          <p:cNvCxnSpPr/>
          <p:nvPr/>
        </p:nvCxnSpPr>
        <p:spPr>
          <a:xfrm>
            <a:off x="161637" y="24221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タイトル 1"/>
          <p:cNvSpPr>
            <a:spLocks noGrp="1"/>
          </p:cNvSpPr>
          <p:nvPr>
            <p:ph type="title"/>
          </p:nvPr>
        </p:nvSpPr>
        <p:spPr>
          <a:xfrm>
            <a:off x="541735" y="4275691"/>
            <a:ext cx="5829300" cy="18161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1499659"/>
            <a:ext cx="5829300" cy="200024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5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55" name="直線コネクタ 6"/>
          <p:cNvCxnSpPr/>
          <p:nvPr/>
        </p:nvCxnSpPr>
        <p:spPr>
          <a:xfrm>
            <a:off x="161637" y="386792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8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779799"/>
            <a:ext cx="3028950" cy="53884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779799"/>
            <a:ext cx="3028950" cy="53884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0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61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2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63" name="直線コネクタ 7"/>
          <p:cNvCxnSpPr/>
          <p:nvPr/>
        </p:nvCxnSpPr>
        <p:spPr>
          <a:xfrm flipV="1">
            <a:off x="161637" y="2395758"/>
            <a:ext cx="6507723" cy="26414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直線コネクタ 8"/>
          <p:cNvCxnSpPr/>
          <p:nvPr/>
        </p:nvCxnSpPr>
        <p:spPr>
          <a:xfrm>
            <a:off x="161637" y="24221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715794"/>
            <a:ext cx="3030141" cy="853017"/>
          </a:xfrm>
        </p:spPr>
        <p:txBody>
          <a:bodyPr anchor="ctr">
            <a:normAutofit/>
          </a:bodyPr>
          <a:lstStyle>
            <a:lvl1pPr marL="0" indent="0">
              <a:buNone/>
              <a:defRPr sz="20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803915"/>
            <a:ext cx="3030141" cy="43643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715794"/>
            <a:ext cx="3031331" cy="853017"/>
          </a:xfrm>
        </p:spPr>
        <p:txBody>
          <a:bodyPr anchor="ctr">
            <a:normAutofit/>
          </a:bodyPr>
          <a:lstStyle>
            <a:lvl1pPr marL="0" indent="0">
              <a:buNone/>
              <a:defRPr sz="20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803915"/>
            <a:ext cx="3031331" cy="43643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7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74" name="直線コネクタ 9"/>
          <p:cNvCxnSpPr/>
          <p:nvPr/>
        </p:nvCxnSpPr>
        <p:spPr>
          <a:xfrm>
            <a:off x="161637" y="24221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>
          <a:xfrm>
            <a:off x="342900" y="3297943"/>
            <a:ext cx="61722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7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78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80" name="直線コネクタ 5"/>
          <p:cNvCxnSpPr/>
          <p:nvPr/>
        </p:nvCxnSpPr>
        <p:spPr>
          <a:xfrm>
            <a:off x="161637" y="50779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8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4844" y="2651787"/>
            <a:ext cx="4490256" cy="5516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87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651787"/>
            <a:ext cx="1546928" cy="5516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8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91" name="直線コネクタ 7"/>
          <p:cNvCxnSpPr/>
          <p:nvPr/>
        </p:nvCxnSpPr>
        <p:spPr>
          <a:xfrm>
            <a:off x="161637" y="2422172"/>
            <a:ext cx="6534726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2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タイトル 1"/>
          <p:cNvSpPr>
            <a:spLocks noGrp="1"/>
          </p:cNvSpPr>
          <p:nvPr>
            <p:ph type="title"/>
          </p:nvPr>
        </p:nvSpPr>
        <p:spPr>
          <a:xfrm>
            <a:off x="281659" y="987600"/>
            <a:ext cx="2268252" cy="1601317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81659" y="3035828"/>
            <a:ext cx="2268252" cy="524858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96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E1C-8DDC-40F3-9D0D-C1BBC2F39C3A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1097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04D-7FE8-44FC-AE6E-382446D2C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9" name="図プレースホルダー 2"/>
          <p:cNvSpPr>
            <a:spLocks noGrp="1"/>
          </p:cNvSpPr>
          <p:nvPr>
            <p:ph type="pic" idx="13"/>
          </p:nvPr>
        </p:nvSpPr>
        <p:spPr>
          <a:xfrm>
            <a:off x="2672916" y="987600"/>
            <a:ext cx="3915435" cy="7296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cxnSp>
        <p:nvCxnSpPr>
          <p:cNvPr id="1100" name="直線コネクタ 9"/>
          <p:cNvCxnSpPr/>
          <p:nvPr/>
        </p:nvCxnSpPr>
        <p:spPr>
          <a:xfrm>
            <a:off x="281659" y="2715794"/>
            <a:ext cx="2268252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6">
                    <a:lumMod val="50000"/>
                    <a:alpha val="0"/>
                  </a:schemeClr>
                </a:gs>
                <a:gs pos="16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正方形/長方形 6"/>
          <p:cNvSpPr/>
          <p:nvPr/>
        </p:nvSpPr>
        <p:spPr>
          <a:xfrm>
            <a:off x="-631" y="-5063"/>
            <a:ext cx="2788312" cy="9175705"/>
          </a:xfrm>
          <a:custGeom>
            <a:avLst/>
            <a:gdLst/>
            <a:ahLst/>
            <a:cxnLst/>
            <a:rect l="l" t="t" r="r" b="b"/>
            <a:pathLst>
              <a:path w="3717749" h="6881780">
                <a:moveTo>
                  <a:pt x="556" y="2111892"/>
                </a:moveTo>
                <a:lnTo>
                  <a:pt x="960383" y="0"/>
                </a:lnTo>
                <a:lnTo>
                  <a:pt x="3717749" y="325"/>
                </a:lnTo>
                <a:lnTo>
                  <a:pt x="3717749" y="6872764"/>
                </a:lnTo>
                <a:lnTo>
                  <a:pt x="1883250" y="6881780"/>
                </a:lnTo>
                <a:lnTo>
                  <a:pt x="4464" y="6100896"/>
                </a:lnTo>
                <a:lnTo>
                  <a:pt x="556" y="2111892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"/>
                  <a:lumOff val="94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00000" scaled="0"/>
            <a:tileRect/>
          </a:gradFill>
          <a:ln w="3175">
            <a:noFill/>
          </a:ln>
          <a:effectLst>
            <a:outerShdw blurRad="635000" sx="106000" sy="106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5"/>
          <p:cNvSpPr/>
          <p:nvPr/>
        </p:nvSpPr>
        <p:spPr>
          <a:xfrm>
            <a:off x="649913" y="-12158"/>
            <a:ext cx="6208469" cy="9167881"/>
          </a:xfrm>
          <a:custGeom>
            <a:avLst/>
            <a:gdLst/>
            <a:ahLst/>
            <a:cxnLst/>
            <a:rect l="l" t="t" r="r" b="b"/>
            <a:pathLst>
              <a:path w="8277958" h="6875910">
                <a:moveTo>
                  <a:pt x="2489200" y="0"/>
                </a:moveTo>
                <a:lnTo>
                  <a:pt x="0" y="4329073"/>
                </a:lnTo>
                <a:lnTo>
                  <a:pt x="2659674" y="6875910"/>
                </a:lnTo>
                <a:lnTo>
                  <a:pt x="3800850" y="6867118"/>
                </a:lnTo>
                <a:lnTo>
                  <a:pt x="8277958" y="8466"/>
                </a:lnTo>
                <a:lnTo>
                  <a:pt x="2489200" y="0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6000"/>
                  <a:lumOff val="94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  <a:tileRect/>
          </a:gradFill>
          <a:ln>
            <a:noFill/>
          </a:ln>
          <a:effectLst>
            <a:outerShdw blurRad="635000" sx="106000" sy="106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正方形/長方形 10"/>
          <p:cNvSpPr/>
          <p:nvPr/>
        </p:nvSpPr>
        <p:spPr>
          <a:xfrm>
            <a:off x="2138341" y="-5644"/>
            <a:ext cx="4728513" cy="9160037"/>
          </a:xfrm>
          <a:custGeom>
            <a:avLst/>
            <a:gdLst/>
            <a:ahLst/>
            <a:cxnLst/>
            <a:rect l="l" t="t" r="r" b="b"/>
            <a:pathLst>
              <a:path w="6304684" h="6870029">
                <a:moveTo>
                  <a:pt x="0" y="4076440"/>
                </a:moveTo>
                <a:lnTo>
                  <a:pt x="5603741" y="390"/>
                </a:lnTo>
                <a:lnTo>
                  <a:pt x="6299229" y="0"/>
                </a:lnTo>
                <a:lnTo>
                  <a:pt x="6304684" y="3435014"/>
                </a:lnTo>
                <a:lnTo>
                  <a:pt x="1950000" y="6869377"/>
                </a:lnTo>
                <a:lnTo>
                  <a:pt x="1211384" y="6869377"/>
                </a:lnTo>
                <a:lnTo>
                  <a:pt x="0" y="4076440"/>
                </a:lnTo>
                <a:close/>
              </a:path>
            </a:pathLst>
          </a:custGeom>
          <a:gradFill>
            <a:gsLst>
              <a:gs pos="30000">
                <a:schemeClr val="accent6">
                  <a:lumMod val="6000"/>
                  <a:lumOff val="94000"/>
                </a:schemeClr>
              </a:gs>
              <a:gs pos="87000">
                <a:schemeClr val="accent6">
                  <a:lumMod val="60000"/>
                  <a:lumOff val="40000"/>
                </a:schemeClr>
              </a:gs>
            </a:gsLst>
            <a:lin ang="2400000" scaled="0"/>
            <a:tileRect/>
          </a:gradFill>
          <a:ln>
            <a:noFill/>
          </a:ln>
          <a:effectLst>
            <a:outerShdw blurRad="635000" sx="106000" sy="106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正方形/長方形 11"/>
          <p:cNvSpPr/>
          <p:nvPr/>
        </p:nvSpPr>
        <p:spPr>
          <a:xfrm>
            <a:off x="3211253" y="4520510"/>
            <a:ext cx="3654815" cy="4634782"/>
          </a:xfrm>
          <a:custGeom>
            <a:avLst/>
            <a:gdLst/>
            <a:ahLst/>
            <a:cxnLst/>
            <a:rect l="l" t="t" r="r" b="b"/>
            <a:pathLst>
              <a:path w="4873087" h="3476085">
                <a:moveTo>
                  <a:pt x="0" y="1444870"/>
                </a:moveTo>
                <a:lnTo>
                  <a:pt x="4871977" y="0"/>
                </a:lnTo>
                <a:lnTo>
                  <a:pt x="4864162" y="3475434"/>
                </a:lnTo>
                <a:lnTo>
                  <a:pt x="377336" y="3475434"/>
                </a:lnTo>
                <a:lnTo>
                  <a:pt x="0" y="1444870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10000"/>
                  <a:lumOff val="9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3000000" scaled="0"/>
            <a:tileRect/>
          </a:gradFill>
          <a:ln>
            <a:noFill/>
          </a:ln>
          <a:effectLst>
            <a:outerShdw blurRad="635000" sx="106000" sy="106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50837" y="8475134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sng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3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871758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3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87780"/>
            <a:ext cx="6172200" cy="558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3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14900" y="21951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sng" spc="30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CA42EE1C-8DDC-40F3-9D0D-C1BBC2F39C3A}" type="datetimeFigureOut">
              <a:rPr lang="ja-JP" altLang="en-US" smtClean="0"/>
              <a:pPr/>
              <a:t>2023/10/21</a:t>
            </a:fld>
            <a:endParaRPr lang="ja-JP" altLang="en-US" dirty="0"/>
          </a:p>
        </p:txBody>
      </p:sp>
      <p:sp>
        <p:nvSpPr>
          <p:cNvPr id="103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697252" y="8475134"/>
            <a:ext cx="817848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sng" spc="30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EEDEE04D-7FE8-44FC-AE6E-382446D2C6B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400" b="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effectLst>
            <a:outerShdw blurRad="50800" dist="38100" algn="l" rotWithShape="0">
              <a:prstClr val="black">
                <a:alpha val="2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SzPct val="120000"/>
        <a:buFont typeface="Wingdings" panose="05000000000000000000" pitchFamily="2" charset="2"/>
        <a:buChar char="ü"/>
        <a:defRPr kumimoji="1" sz="3200" i="0" kern="1200">
          <a:solidFill>
            <a:schemeClr val="accent6">
              <a:lumMod val="50000"/>
            </a:schemeClr>
          </a:solidFill>
          <a:effectLst>
            <a:glow rad="63500">
              <a:schemeClr val="accent6">
                <a:lumMod val="20000"/>
                <a:lumOff val="80000"/>
                <a:alpha val="69000"/>
              </a:schemeClr>
            </a:glow>
          </a:effectLst>
          <a:latin typeface="+mn-e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20000"/>
        <a:buFont typeface="Wingdings" panose="05000000000000000000" pitchFamily="2" charset="2"/>
        <a:buChar char="ü"/>
        <a:defRPr kumimoji="1" sz="2800" i="0" kern="1200">
          <a:solidFill>
            <a:schemeClr val="accent6">
              <a:lumMod val="50000"/>
            </a:schemeClr>
          </a:solidFill>
          <a:effectLst>
            <a:glow rad="63500">
              <a:schemeClr val="accent6">
                <a:lumMod val="20000"/>
                <a:lumOff val="80000"/>
                <a:alpha val="69000"/>
              </a:schemeClr>
            </a:glow>
          </a:effectLst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20000"/>
        <a:buFont typeface="Wingdings" panose="05000000000000000000" pitchFamily="2" charset="2"/>
        <a:buChar char="ü"/>
        <a:defRPr kumimoji="1" sz="2400" i="0" kern="1200">
          <a:solidFill>
            <a:schemeClr val="accent6">
              <a:lumMod val="50000"/>
            </a:schemeClr>
          </a:solidFill>
          <a:effectLst>
            <a:glow rad="63500">
              <a:schemeClr val="accent6">
                <a:lumMod val="20000"/>
                <a:lumOff val="80000"/>
                <a:alpha val="69000"/>
              </a:schemeClr>
            </a:glow>
          </a:effectLst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20000"/>
        <a:buFont typeface="Wingdings" panose="05000000000000000000" pitchFamily="2" charset="2"/>
        <a:buChar char="ü"/>
        <a:defRPr kumimoji="1" sz="2000" i="0" kern="1200">
          <a:solidFill>
            <a:schemeClr val="accent6">
              <a:lumMod val="50000"/>
            </a:schemeClr>
          </a:solidFill>
          <a:effectLst>
            <a:glow rad="63500">
              <a:schemeClr val="accent6">
                <a:lumMod val="20000"/>
                <a:lumOff val="80000"/>
                <a:alpha val="69000"/>
              </a:schemeClr>
            </a:glow>
          </a:effectLst>
          <a:latin typeface="+mn-ea"/>
          <a:ea typeface="+mn-ea"/>
          <a:cs typeface="+mn-cs"/>
        </a:defRPr>
      </a:lvl4pPr>
      <a:lvl5pPr marL="1971675" indent="-2667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kumimoji="1" sz="2000" i="0" kern="1200">
          <a:solidFill>
            <a:schemeClr val="accent6">
              <a:lumMod val="50000"/>
            </a:schemeClr>
          </a:solidFill>
          <a:effectLst>
            <a:glow rad="63500">
              <a:schemeClr val="accent6">
                <a:lumMod val="20000"/>
                <a:lumOff val="80000"/>
                <a:alpha val="69000"/>
              </a:schemeClr>
            </a:glow>
          </a:effectLst>
          <a:latin typeface="+mn-ea"/>
          <a:ea typeface="+mn-ea"/>
          <a:cs typeface="+mn-cs"/>
        </a:defRPr>
      </a:lvl5pPr>
      <a:lvl6pPr marL="2333625" indent="-180975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kumimoji="1" sz="1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6pPr>
      <a:lvl7pPr marL="2514600" indent="-9525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kumimoji="1" sz="16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7pPr>
      <a:lvl8pPr marL="2781300" indent="-180975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kumimoji="1" sz="14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8pPr>
      <a:lvl9pPr marL="3048000" indent="-26670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kumimoji="1" sz="12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図 3"/>
          <p:cNvPicPr>
            <a:picLocks noChangeAspect="1"/>
          </p:cNvPicPr>
          <p:nvPr/>
        </p:nvPicPr>
        <p:blipFill>
          <a:blip r:embed="rId3"/>
          <a:srcRect l="6519" t="15208" r="2467" b="2145"/>
          <a:stretch>
            <a:fillRect/>
          </a:stretch>
        </p:blipFill>
        <p:spPr>
          <a:xfrm>
            <a:off x="0" y="2373193"/>
            <a:ext cx="6843924" cy="4660728"/>
          </a:xfrm>
          <a:prstGeom prst="rect">
            <a:avLst/>
          </a:prstGeom>
        </p:spPr>
      </p:pic>
      <p:sp>
        <p:nvSpPr>
          <p:cNvPr id="1124" name="タイトル 3"/>
          <p:cNvSpPr>
            <a:spLocks noGrp="1"/>
          </p:cNvSpPr>
          <p:nvPr>
            <p:ph type="title"/>
          </p:nvPr>
        </p:nvSpPr>
        <p:spPr>
          <a:xfrm>
            <a:off x="198884" y="0"/>
            <a:ext cx="6182444" cy="150823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kumimoji="1" lang="ja-JP" altLang="en-US" sz="4000" b="1" dirty="0">
                <a:solidFill>
                  <a:schemeClr val="accent6">
                    <a:lumMod val="50000"/>
                  </a:schemeClr>
                </a:solidFill>
                <a:latin typeface="游ゴシック"/>
                <a:ea typeface="游ゴシック"/>
              </a:rPr>
              <a:t>秋田県特別支援学校</a:t>
            </a:r>
            <a:br>
              <a:rPr kumimoji="1" lang="en-US" altLang="ja-JP" sz="4000" b="1" dirty="0">
                <a:solidFill>
                  <a:schemeClr val="accent6">
                    <a:lumMod val="50000"/>
                  </a:schemeClr>
                </a:solidFill>
                <a:latin typeface="游ゴシック"/>
                <a:ea typeface="游ゴシック"/>
              </a:rPr>
            </a:br>
            <a:r>
              <a:rPr kumimoji="1" lang="ja-JP" altLang="en-US" sz="5400" b="1" dirty="0">
                <a:solidFill>
                  <a:schemeClr val="accent6">
                    <a:lumMod val="50000"/>
                  </a:schemeClr>
                </a:solidFill>
                <a:latin typeface="游ゴシック"/>
                <a:ea typeface="游ゴシック"/>
              </a:rPr>
              <a:t>就労促進</a:t>
            </a:r>
            <a:r>
              <a:rPr lang="ja-JP" altLang="en-US" sz="5400" b="1" dirty="0">
                <a:solidFill>
                  <a:schemeClr val="accent6">
                    <a:lumMod val="50000"/>
                  </a:schemeClr>
                </a:solidFill>
                <a:latin typeface="游ゴシック"/>
                <a:ea typeface="游ゴシック"/>
              </a:rPr>
              <a:t>フェア</a:t>
            </a:r>
            <a:endParaRPr kumimoji="1" lang="ja-JP" altLang="en-US" sz="2700" b="1" dirty="0">
              <a:solidFill>
                <a:schemeClr val="accent6">
                  <a:lumMod val="50000"/>
                </a:schemeClr>
              </a:solidFill>
              <a:latin typeface="游ゴシック"/>
              <a:ea typeface="游ゴシック"/>
            </a:endParaRPr>
          </a:p>
        </p:txBody>
      </p:sp>
      <p:sp>
        <p:nvSpPr>
          <p:cNvPr id="1125" name="テキスト ボックス 11"/>
          <p:cNvSpPr txBox="1"/>
          <p:nvPr/>
        </p:nvSpPr>
        <p:spPr>
          <a:xfrm>
            <a:off x="119786" y="7998767"/>
            <a:ext cx="6733845" cy="58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2060"/>
                </a:solidFill>
                <a:latin typeface="HGP創英角ｺﾞｼｯｸUB"/>
                <a:ea typeface="HGP創英角ｺﾞｼｯｸUB"/>
              </a:rPr>
              <a:t>主催：秋田県教育委員会</a:t>
            </a:r>
            <a:endParaRPr kumimoji="1" lang="en-US" altLang="ja-JP" sz="1600" dirty="0">
              <a:solidFill>
                <a:srgbClr val="002060"/>
              </a:solidFill>
              <a:latin typeface="HGP創英角ｺﾞｼｯｸUB"/>
              <a:ea typeface="HGP創英角ｺﾞｼｯｸUB"/>
            </a:endParaRPr>
          </a:p>
          <a:p>
            <a:r>
              <a:rPr kumimoji="1" lang="ja-JP" altLang="en-US" sz="1600" dirty="0">
                <a:solidFill>
                  <a:srgbClr val="002060"/>
                </a:solidFill>
                <a:latin typeface="HGP創英角ｺﾞｼｯｸUB"/>
                <a:ea typeface="HGP創英角ｺﾞｼｯｸUB"/>
              </a:rPr>
              <a:t>後援：秋田労働局、独立行政法人高齢・障害・求職者雇用支援機構秋田支部</a:t>
            </a:r>
            <a:endParaRPr kumimoji="1" lang="ja-JP" altLang="en-US" sz="1200" dirty="0">
              <a:solidFill>
                <a:srgbClr val="00206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126" name="角丸四角形 12"/>
          <p:cNvSpPr/>
          <p:nvPr/>
        </p:nvSpPr>
        <p:spPr>
          <a:xfrm>
            <a:off x="156731" y="8582650"/>
            <a:ext cx="662473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游ゴシック"/>
                <a:ea typeface="游ゴシック"/>
              </a:rPr>
              <a:t>問合せ先：秋田県教育庁特別支援教育課　電話018（860）5135</a:t>
            </a:r>
            <a:endParaRPr kumimoji="1" lang="ja-JP" altLang="en-US" sz="1400" b="1" dirty="0">
              <a:solidFill>
                <a:schemeClr val="bg1"/>
              </a:solidFill>
              <a:latin typeface="游ゴシック"/>
              <a:ea typeface="游ゴシック"/>
            </a:endParaRPr>
          </a:p>
        </p:txBody>
      </p:sp>
      <p:sp>
        <p:nvSpPr>
          <p:cNvPr id="1127" name="テキスト 21"/>
          <p:cNvSpPr txBox="1"/>
          <p:nvPr/>
        </p:nvSpPr>
        <p:spPr>
          <a:xfrm>
            <a:off x="-27384" y="2526159"/>
            <a:ext cx="59228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技能競技会「錬成会</a:t>
            </a: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2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１０：３０～１２：００</a:t>
            </a:r>
            <a:endParaRPr lang="en-US" altLang="ja-JP" sz="24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8" name="テキスト 22"/>
          <p:cNvSpPr txBox="1"/>
          <p:nvPr/>
        </p:nvSpPr>
        <p:spPr>
          <a:xfrm>
            <a:off x="44624" y="7092280"/>
            <a:ext cx="3499044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○技能競技会「錬成会」</a:t>
            </a:r>
            <a:endParaRPr lang="en-US" altLang="ja-JP" sz="1800" b="1" dirty="0">
              <a:solidFill>
                <a:schemeClr val="tx2">
                  <a:lumMod val="75000"/>
                </a:schemeClr>
              </a:solidFill>
              <a:latin typeface="游ゴシック"/>
              <a:ea typeface="游ゴシック"/>
            </a:endParaRPr>
          </a:p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　ビルクリーニング競技　喫茶競技　　　</a:t>
            </a:r>
            <a:endParaRPr lang="en-US" altLang="ja-JP" sz="1600" b="1" dirty="0">
              <a:solidFill>
                <a:schemeClr val="tx2">
                  <a:lumMod val="75000"/>
                </a:schemeClr>
              </a:solidFill>
              <a:latin typeface="游ゴシック"/>
              <a:ea typeface="游ゴシック"/>
            </a:endParaRPr>
          </a:p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　ワード・プロセッサ競技</a:t>
            </a:r>
          </a:p>
        </p:txBody>
      </p:sp>
      <p:sp>
        <p:nvSpPr>
          <p:cNvPr id="1129" name="図形 21"/>
          <p:cNvSpPr/>
          <p:nvPr/>
        </p:nvSpPr>
        <p:spPr>
          <a:xfrm rot="21120000">
            <a:off x="5040212" y="473652"/>
            <a:ext cx="1507235" cy="5034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0" name="テキスト 22"/>
          <p:cNvSpPr txBox="1"/>
          <p:nvPr/>
        </p:nvSpPr>
        <p:spPr>
          <a:xfrm rot="21180000">
            <a:off x="5113577" y="494362"/>
            <a:ext cx="1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2400" b="1" dirty="0">
                <a:latin typeface="游ゴシック"/>
                <a:ea typeface="游ゴシック"/>
              </a:rPr>
              <a:t>県南地区</a:t>
            </a:r>
            <a:endParaRPr lang="ja-JP" altLang="en-US" b="1" dirty="0">
              <a:latin typeface="游ゴシック"/>
              <a:ea typeface="游ゴシック"/>
            </a:endParaRPr>
          </a:p>
        </p:txBody>
      </p:sp>
      <p:sp>
        <p:nvSpPr>
          <p:cNvPr id="1131" name="テキスト 21"/>
          <p:cNvSpPr txBox="1"/>
          <p:nvPr/>
        </p:nvSpPr>
        <p:spPr>
          <a:xfrm>
            <a:off x="33509" y="1404000"/>
            <a:ext cx="6188033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000" b="1" dirty="0">
                <a:latin typeface="游ゴシック"/>
                <a:ea typeface="游ゴシック"/>
              </a:rPr>
              <a:t>期日：令和５年１０月２７日（金）</a:t>
            </a:r>
          </a:p>
          <a:p>
            <a:pPr>
              <a:defRPr lang="ja-JP" altLang="en-US"/>
            </a:pPr>
            <a:r>
              <a:rPr lang="ja-JP" altLang="en-US" sz="2000" b="1" dirty="0">
                <a:latin typeface="游ゴシック"/>
                <a:ea typeface="游ゴシック"/>
              </a:rPr>
              <a:t>時間：１０：００～１３：５０</a:t>
            </a:r>
          </a:p>
          <a:p>
            <a:pPr>
              <a:defRPr lang="ja-JP" altLang="en-US"/>
            </a:pPr>
            <a:r>
              <a:rPr lang="ja-JP" altLang="en-US" sz="2000" b="1" dirty="0">
                <a:latin typeface="游ゴシック"/>
                <a:ea typeface="游ゴシック"/>
              </a:rPr>
              <a:t>会場：湯沢市役所</a:t>
            </a:r>
            <a:endParaRPr lang="ja-JP" altLang="en-US" b="1" dirty="0">
              <a:latin typeface="游ゴシック"/>
              <a:ea typeface="游ゴシック"/>
            </a:endParaRPr>
          </a:p>
        </p:txBody>
      </p:sp>
      <p:sp>
        <p:nvSpPr>
          <p:cNvPr id="1132" name="テキスト 21"/>
          <p:cNvSpPr txBox="1"/>
          <p:nvPr/>
        </p:nvSpPr>
        <p:spPr>
          <a:xfrm>
            <a:off x="-23234" y="3534292"/>
            <a:ext cx="5922811" cy="163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「夢の実現に向けて」</a:t>
            </a:r>
            <a:endParaRPr lang="en-US" altLang="ja-JP" sz="24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3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～就労を目指す</a:t>
            </a:r>
          </a:p>
          <a:p>
            <a:r>
              <a:rPr lang="ja-JP" altLang="en-US" sz="22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生徒の実践発表～</a:t>
            </a:r>
          </a:p>
          <a:p>
            <a:endParaRPr lang="en-US" altLang="ja-JP" sz="9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11:30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～１２：１０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3" name="テキスト 16"/>
          <p:cNvSpPr txBox="1"/>
          <p:nvPr/>
        </p:nvSpPr>
        <p:spPr>
          <a:xfrm>
            <a:off x="14076" y="5034859"/>
            <a:ext cx="5071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4" name="テキスト 21"/>
          <p:cNvSpPr txBox="1"/>
          <p:nvPr/>
        </p:nvSpPr>
        <p:spPr>
          <a:xfrm>
            <a:off x="5099259" y="2502711"/>
            <a:ext cx="1692771" cy="55976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伝えます、</a:t>
            </a:r>
            <a:endParaRPr lang="en-US" altLang="ja-JP" sz="28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私たちの「本気」。</a:t>
            </a:r>
            <a:endParaRPr lang="en-US" altLang="ja-JP" sz="28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400" b="1" u="none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lang="en-US" altLang="ja-JP" sz="14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u="none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5" name="テキスト 129"/>
          <p:cNvSpPr txBox="1"/>
          <p:nvPr/>
        </p:nvSpPr>
        <p:spPr>
          <a:xfrm>
            <a:off x="3602782" y="7095702"/>
            <a:ext cx="3180831" cy="860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○作業製品展示</a:t>
            </a:r>
            <a:endParaRPr sz="1800"/>
          </a:p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　木工、陶芸、縫製品等</a:t>
            </a:r>
          </a:p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游ゴシック"/>
                <a:ea typeface="游ゴシック"/>
              </a:rPr>
              <a:t>　10:00～13:50</a:t>
            </a:r>
          </a:p>
        </p:txBody>
      </p:sp>
      <p:pic>
        <p:nvPicPr>
          <p:cNvPr id="1136" name="Picture 2"/>
          <p:cNvPicPr>
            <a:picLocks noChangeAspect="1" noChangeArrowheads="1"/>
          </p:cNvPicPr>
          <p:nvPr/>
        </p:nvPicPr>
        <p:blipFill>
          <a:blip r:embed="rId4"/>
          <a:srcRect l="30782" t="36000" r="50000" b="29750"/>
          <a:stretch>
            <a:fillRect/>
          </a:stretch>
        </p:blipFill>
        <p:spPr>
          <a:xfrm>
            <a:off x="6144378" y="7308000"/>
            <a:ext cx="596622" cy="597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テキスト 125"/>
          <p:cNvSpPr txBox="1"/>
          <p:nvPr/>
        </p:nvSpPr>
        <p:spPr>
          <a:xfrm>
            <a:off x="4509000" y="1476000"/>
            <a:ext cx="2375066" cy="73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400" b="1">
                <a:latin typeface="游ゴシック"/>
                <a:ea typeface="游ゴシック"/>
              </a:rPr>
              <a:t>特別支援学校生の就労に</a:t>
            </a:r>
          </a:p>
          <a:p>
            <a:pPr>
              <a:defRPr lang="ja-JP" altLang="en-US"/>
            </a:pPr>
            <a:r>
              <a:rPr lang="ja-JP" altLang="en-US" sz="1400" b="1">
                <a:latin typeface="游ゴシック"/>
                <a:ea typeface="游ゴシック"/>
              </a:rPr>
              <a:t>向けた学習成果を、ぜひ</a:t>
            </a:r>
          </a:p>
          <a:p>
            <a:pPr>
              <a:defRPr lang="ja-JP" altLang="en-US"/>
            </a:pPr>
            <a:r>
              <a:rPr lang="ja-JP" altLang="en-US" sz="1400" b="1">
                <a:latin typeface="游ゴシック"/>
                <a:ea typeface="游ゴシック"/>
              </a:rPr>
              <a:t>御覧ください。</a:t>
            </a:r>
          </a:p>
        </p:txBody>
      </p:sp>
      <p:sp>
        <p:nvSpPr>
          <p:cNvPr id="1138" name="図形 216"/>
          <p:cNvSpPr/>
          <p:nvPr/>
        </p:nvSpPr>
        <p:spPr>
          <a:xfrm>
            <a:off x="4436987" y="1404000"/>
            <a:ext cx="2272404" cy="84302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695358"/>
      </p:ext>
    </p:extLst>
  </p:cSld>
  <p:clrMapOvr>
    <a:masterClrMapping/>
  </p:clrMapOvr>
</p:sld>
</file>

<file path=ppt/theme/theme1.xml><?xml version="1.0" encoding="utf-8"?>
<a:theme xmlns:a="http://schemas.openxmlformats.org/drawingml/2006/main" name="1_レポート">
  <a:themeElements>
    <a:clrScheme name="レポート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レポート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レポー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158</Words>
  <Application>Microsoft Office PowerPoint</Application>
  <PresentationFormat>画面に合わせる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HGP創英角ｺﾞｼｯｸUB</vt:lpstr>
      <vt:lpstr>HG明朝E</vt:lpstr>
      <vt:lpstr>游ゴシック</vt:lpstr>
      <vt:lpstr>游明朝</vt:lpstr>
      <vt:lpstr>Arial</vt:lpstr>
      <vt:lpstr>Constantia</vt:lpstr>
      <vt:lpstr>Wingdings</vt:lpstr>
      <vt:lpstr>1_レポート</vt:lpstr>
      <vt:lpstr>秋田県特別支援学校 就労促進フェア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秋田県特別支援学校 職業教育フェア</dc:title>
  <dc:creator>小西　和晴</dc:creator>
  <cp:lastModifiedBy>小西　和晴</cp:lastModifiedBy>
  <cp:revision>24</cp:revision>
  <dcterms:created xsi:type="dcterms:W3CDTF">2019-11-18T01:15:10Z</dcterms:created>
  <dcterms:modified xsi:type="dcterms:W3CDTF">2023-10-21T05:48:47Z</dcterms:modified>
</cp:coreProperties>
</file>